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Nunito"/>
      <p:regular r:id="rId33"/>
      <p:bold r:id="rId34"/>
      <p:italic r:id="rId35"/>
      <p:boldItalic r:id="rId36"/>
    </p:embeddedFont>
    <p:embeddedFont>
      <p:font typeface="PT Sans Narrow"/>
      <p:regular r:id="rId37"/>
      <p:bold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Nuni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Nunito-italic.fntdata"/><Relationship Id="rId12" Type="http://schemas.openxmlformats.org/officeDocument/2006/relationships/slide" Target="slides/slide7.xml"/><Relationship Id="rId34" Type="http://schemas.openxmlformats.org/officeDocument/2006/relationships/font" Target="fonts/Nunito-bold.fntdata"/><Relationship Id="rId15" Type="http://schemas.openxmlformats.org/officeDocument/2006/relationships/slide" Target="slides/slide10.xml"/><Relationship Id="rId37" Type="http://schemas.openxmlformats.org/officeDocument/2006/relationships/font" Target="fonts/PTSansNarrow-regular.fntdata"/><Relationship Id="rId14" Type="http://schemas.openxmlformats.org/officeDocument/2006/relationships/slide" Target="slides/slide9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PTSansNarrow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83c05187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83c05187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83c05187d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83c05187d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83c05187d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83c05187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3c05187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83c05187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83c05187d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83c05187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83c05187d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83c05187d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83c05187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83c05187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83c05187d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83c05187d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83c05187d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83c05187d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83c05187d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83c05187d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83c05187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83c05187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83c05187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83c05187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83c05187d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83c05187d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83c05187d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83c05187d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83c05187d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83c05187d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83c05187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83c05187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83c05187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83c05187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83c05187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83c05187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83c05187d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83c05187d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83c05187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83c05187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83c05187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83c05187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83c05187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83c05187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hyperlink" Target="http://www.youtube.com/watch?v=cGWsnjSOA8M" TargetMode="External"/><Relationship Id="rId5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arduino.cc/" TargetMode="External"/><Relationship Id="rId4" Type="http://schemas.openxmlformats.org/officeDocument/2006/relationships/hyperlink" Target="http://en.wikipedia.org/wiki/Microcontroller" TargetMode="External"/><Relationship Id="rId5" Type="http://schemas.openxmlformats.org/officeDocument/2006/relationships/hyperlink" Target="http://arduino.cc/en/Main/Software" TargetMode="External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Workshop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Treobytes Mesa Camp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213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Code 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9204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highlight>
                  <a:srgbClr val="47BDDC"/>
                </a:highlight>
                <a:latin typeface="Calibri"/>
                <a:ea typeface="Calibri"/>
                <a:cs typeface="Calibri"/>
                <a:sym typeface="Calibri"/>
              </a:rPr>
              <a:t>IN LOOP</a:t>
            </a:r>
            <a:endParaRPr>
              <a:solidFill>
                <a:srgbClr val="FFFFFF"/>
              </a:solidFill>
              <a:highlight>
                <a:srgbClr val="47BD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buttonState = digitalRead(buttonPin);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if(buttonState == HIGH) {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// Turn the LED on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else {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// Turn the LED off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Uploading the Code onto the Arduino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your Arduino to your computer using the USB to microUSB connector.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Go to tools → Make sure board says Arduino Uno → Make sure a port is connected → Go to Sketch → Click Upload</a:t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b="0" l="20108" r="19795" t="0"/>
          <a:stretch/>
        </p:blipFill>
        <p:spPr>
          <a:xfrm>
            <a:off x="5089300" y="1266325"/>
            <a:ext cx="3304826" cy="30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Build a Robot Claw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we’re gonna connect 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servo to our Arduino. A servo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is a device that allows motion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a precise angular/ linear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motion.</a:t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513" y="1266313"/>
            <a:ext cx="505777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934100"/>
            <a:ext cx="8520600" cy="3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Go to File--&gt;Examples--&gt;Servo--&gt;Sweep to test it out.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rgbClr val="47BD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highlight>
                  <a:srgbClr val="47BDDC"/>
                </a:highlight>
                <a:latin typeface="Calibri"/>
                <a:ea typeface="Calibri"/>
                <a:cs typeface="Calibri"/>
                <a:sym typeface="Calibri"/>
              </a:rPr>
              <a:t>AT TOP</a:t>
            </a:r>
            <a:endParaRPr>
              <a:solidFill>
                <a:srgbClr val="FFFFFF"/>
              </a:solidFill>
              <a:highlight>
                <a:srgbClr val="47BD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Servo servo1; // Declares a servo object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 servoPin = //TODO - Fill with your own servo pin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highlight>
                  <a:srgbClr val="47BDDC"/>
                </a:highlight>
                <a:latin typeface="Calibri"/>
                <a:ea typeface="Calibri"/>
                <a:cs typeface="Calibri"/>
                <a:sym typeface="Calibri"/>
              </a:rPr>
              <a:t>IN SETUP()</a:t>
            </a:r>
            <a:endParaRPr>
              <a:solidFill>
                <a:srgbClr val="FFFFFF"/>
              </a:solidFill>
              <a:highlight>
                <a:srgbClr val="47BD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servo1.attach(servoPin) // Attaches the Servo object to a pin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servo1.write(90) // Rotates the Servo to 90 degrees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Code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highlight>
                  <a:srgbClr val="47BDDC"/>
                </a:highlight>
                <a:latin typeface="Calibri"/>
                <a:ea typeface="Calibri"/>
                <a:cs typeface="Calibri"/>
                <a:sym typeface="Calibri"/>
              </a:rPr>
              <a:t>IN LOOP</a:t>
            </a:r>
            <a:endParaRPr>
              <a:solidFill>
                <a:srgbClr val="FFFFFF"/>
              </a:solidFill>
              <a:highlight>
                <a:srgbClr val="47BD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for(int i = 0; i &lt;= 180; i++) {  // Start, End, Increment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servo.write(i);  // Writes to an angle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delay(15)  // Delay by 15 milliseconds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Claw</a:t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For the claw we’re using one motor. So we’ll want to have a fixed arm and a moving arm. However, the design is completely up to you!</a:t>
            </a: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950" y="1372300"/>
            <a:ext cx="4267200" cy="2398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Little Bot</a:t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 rotWithShape="1">
          <a:blip r:embed="rId3">
            <a:alphaModFix/>
          </a:blip>
          <a:srcRect b="0" l="8117" r="68388" t="21593"/>
          <a:stretch/>
        </p:blipFill>
        <p:spPr>
          <a:xfrm>
            <a:off x="311708" y="1228075"/>
            <a:ext cx="3739140" cy="330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 more information visit http://www.littlearmrobot.com/&#10;&#10;The LittleBot is an Arduino-based 3D printed robot for beginners. He can be controlled with a bluetooth app or turned to autonomous mode where he will roam your house.&#10;&#10;LittleBot will be launched early May 2017" id="169" name="Google Shape;169;p28" title="LittleBot 3D Printed Arduino Robot Introductio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298" y="12280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Assembling the Little Bot</a:t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4949213" y="686150"/>
            <a:ext cx="36672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Place the servos into the </a:t>
            </a:r>
            <a:r>
              <a:rPr lang="en"/>
              <a:t>cahsee</a:t>
            </a:r>
            <a:r>
              <a:rPr lang="en"/>
              <a:t>. Make sure to pull the wires through to the center of the </a:t>
            </a:r>
            <a:r>
              <a:rPr lang="en"/>
              <a:t>cahsee</a:t>
            </a:r>
            <a:r>
              <a:rPr lang="en"/>
              <a:t>.</a:t>
            </a: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250" y="2034674"/>
            <a:ext cx="4295125" cy="28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93100"/>
            <a:ext cx="4355676" cy="2907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Attaching</a:t>
            </a:r>
            <a:r>
              <a:rPr lang="en"/>
              <a:t> the Wheels</a:t>
            </a:r>
            <a:endParaRPr/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00" y="1152425"/>
            <a:ext cx="3475175" cy="23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3975" y="1229150"/>
            <a:ext cx="4565175" cy="30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7650" y="2813350"/>
            <a:ext cx="3204726" cy="21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Attaching</a:t>
            </a:r>
            <a:r>
              <a:rPr lang="en"/>
              <a:t> the Swivel </a:t>
            </a:r>
            <a:r>
              <a:rPr lang="en"/>
              <a:t>Piece</a:t>
            </a:r>
            <a:endParaRPr/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38100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0" y="1304825"/>
            <a:ext cx="4876800" cy="325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Arduino?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E031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Arduino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an open-source platform used for building electronics projects. Arduino consists of both a physical programmable circuit board (often referred to as a </a:t>
            </a:r>
            <a:r>
              <a:rPr lang="en" sz="1050" u="sng">
                <a:solidFill>
                  <a:srgbClr val="E031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microcontroller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and a piece of </a:t>
            </a:r>
            <a:r>
              <a:rPr lang="en" sz="1050" u="sng">
                <a:solidFill>
                  <a:srgbClr val="E031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software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or IDE (Integrated Development Environment) that runs on your computer, used to write and upload computer code to the physical board.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does this mean...?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Arduino is a microcontroller that helps connect your hardware to your code. 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It's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very simple tool that allows you to create a wide array of cool and complex projects!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4400" y="1304825"/>
            <a:ext cx="4267200" cy="349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Assembling Circuit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our little bot we are going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 ignore the ultrasonic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sensors.</a:t>
            </a:r>
            <a:endParaRPr/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154485" y="320886"/>
            <a:ext cx="3829425" cy="49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Uploading the Code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6867650" y="1266325"/>
            <a:ext cx="1964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55555"/>
                </a:solidFill>
                <a:latin typeface="Nunito"/>
                <a:ea typeface="Nunito"/>
                <a:cs typeface="Nunito"/>
                <a:sym typeface="Nunito"/>
              </a:rPr>
              <a:t>Do not try to upload to the arduino when the bluetooth is connected. USB and Bluetooth cancel each other.</a:t>
            </a:r>
            <a:endParaRPr sz="1500">
              <a:solidFill>
                <a:srgbClr val="55555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3"/>
          <p:cNvSpPr txBox="1"/>
          <p:nvPr/>
        </p:nvSpPr>
        <p:spPr>
          <a:xfrm>
            <a:off x="498375" y="1211575"/>
            <a:ext cx="6066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We’ll be giving you the code for the littlebots. It should be saved in your files. Open the Arduino IDE and open the file walteros_05.2.ino</a:t>
            </a:r>
            <a:endParaRPr/>
          </a:p>
        </p:txBody>
      </p:sp>
      <p:pic>
        <p:nvPicPr>
          <p:cNvPr id="207" name="Google Shape;207;p33"/>
          <p:cNvPicPr preferRelativeResize="0"/>
          <p:nvPr/>
        </p:nvPicPr>
        <p:blipFill rotWithShape="1">
          <a:blip r:embed="rId3">
            <a:alphaModFix/>
          </a:blip>
          <a:srcRect b="23797" l="0" r="0" t="0"/>
          <a:stretch/>
        </p:blipFill>
        <p:spPr>
          <a:xfrm>
            <a:off x="1557850" y="1820875"/>
            <a:ext cx="3407150" cy="31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Securing the Electronics</a:t>
            </a:r>
            <a:endParaRPr/>
          </a:p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311700" y="1266325"/>
            <a:ext cx="3516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55555"/>
                </a:solidFill>
                <a:latin typeface="Nunito"/>
                <a:ea typeface="Nunito"/>
                <a:cs typeface="Nunito"/>
                <a:sym typeface="Nunito"/>
              </a:rPr>
              <a:t>Slide the board into the slots at the back of the base.You can secure the board with a servo mounting screw in the upper-righthand corner of the board if you want to.</a:t>
            </a:r>
            <a:endParaRPr sz="1500">
              <a:solidFill>
                <a:srgbClr val="55555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55555"/>
                </a:solidFill>
                <a:latin typeface="Nunito"/>
                <a:ea typeface="Nunito"/>
                <a:cs typeface="Nunito"/>
                <a:sym typeface="Nunito"/>
              </a:rPr>
              <a:t>Once you have secured the board. Plug in the Bluetooth module</a:t>
            </a:r>
            <a:endParaRPr sz="1500">
              <a:solidFill>
                <a:srgbClr val="55555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400" y="1304825"/>
            <a:ext cx="5011200" cy="334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Power Supply and Seal it Up</a:t>
            </a:r>
            <a:endParaRPr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5875"/>
            <a:ext cx="4512924" cy="30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 rotWithShape="1">
          <a:blip r:embed="rId4">
            <a:alphaModFix/>
          </a:blip>
          <a:srcRect b="0" l="0" r="24385" t="0"/>
          <a:stretch/>
        </p:blipFill>
        <p:spPr>
          <a:xfrm>
            <a:off x="4700950" y="1215875"/>
            <a:ext cx="4184701" cy="3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a Circuit?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●A circuit is very similar to a tube with flowing water. Voltage is like the gravitational energy that causes the water to move from a higher position to a lower one.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●Electricity always flows from a higher voltage to a lower voltage. We use ground as our low voltage point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525" y="535450"/>
            <a:ext cx="3686274" cy="36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Arduinos and Breadboards for Circuits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●Vertical section-holes connected from top to bottom</a:t>
            </a:r>
            <a:endParaRPr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●Horizontal section-holes in row connected through</a:t>
            </a:r>
            <a:endParaRPr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50" y="2276075"/>
            <a:ext cx="3983000" cy="26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1700" y="1323800"/>
            <a:ext cx="26670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236025" y="2558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Important Equations!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236025" y="1077150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Power (P): the rate (energy amount per time period) at which work is done or energy converted. Measured in Watts (W)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Current (I):is a flow of electrical charge carriers, usually electrons or electron-deficient atoms. Measured in Amps (A)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Voltage (V): electric potential energy per unit charge. Measured in volts (V)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Resistance </a:t>
            </a:r>
            <a:r>
              <a:rPr lang="en" sz="1400"/>
              <a:t>(R) : the ratio of the voltage applied to the electric current </a:t>
            </a:r>
            <a:r>
              <a:rPr lang="en" sz="1400"/>
              <a:t>which flows</a:t>
            </a:r>
            <a:r>
              <a:rPr lang="en" sz="1400"/>
              <a:t> through it. Measured in ohms (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Ω)</a:t>
            </a:r>
            <a:r>
              <a:rPr lang="en" sz="1400"/>
              <a:t>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575" y="1077150"/>
            <a:ext cx="3697052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Ohm’s Law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266325"/>
            <a:ext cx="4914300" cy="330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FF"/>
                </a:highlight>
              </a:rPr>
              <a:t>V = IR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Allows us to change the current or voltage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by changing the resistance.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7150" y="812925"/>
            <a:ext cx="2580234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Build a Circuit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Circuit Diagram -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LED is connected to Pin 12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When the power supply is 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</a:t>
            </a:r>
            <a:r>
              <a:rPr lang="en"/>
              <a:t>he LED should be lit.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600" y="1336800"/>
            <a:ext cx="48577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Add a Button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will allow us to turn the light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on and off.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213" y="950750"/>
            <a:ext cx="4791075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Let’s Add the Code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highlight>
                  <a:srgbClr val="47BDDC"/>
                </a:highlight>
                <a:latin typeface="Calibri"/>
                <a:ea typeface="Calibri"/>
                <a:cs typeface="Calibri"/>
                <a:sym typeface="Calibri"/>
              </a:rPr>
              <a:t>AT TOP</a:t>
            </a:r>
            <a:endParaRPr>
              <a:solidFill>
                <a:srgbClr val="FFFFFF"/>
              </a:solidFill>
              <a:highlight>
                <a:srgbClr val="47BD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const int buttonPin = 7;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const int ledPin = 9; 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 buttonState = 0;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highlight>
                  <a:srgbClr val="47BDDC"/>
                </a:highlight>
                <a:latin typeface="Calibri"/>
                <a:ea typeface="Calibri"/>
                <a:cs typeface="Calibri"/>
                <a:sym typeface="Calibri"/>
              </a:rPr>
              <a:t>IN SETUP()</a:t>
            </a:r>
            <a:endParaRPr>
              <a:solidFill>
                <a:srgbClr val="FFFFFF"/>
              </a:solidFill>
              <a:highlight>
                <a:srgbClr val="47BD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pinMode(ledPin, OUTPUT);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pinMode(buttonPin, INPUT);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